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000"/>
      </a:spcBef>
      <a:spcAft>
        <a:spcPts val="0"/>
      </a:spcAft>
      <a:buClrTx/>
      <a:buSzTx/>
      <a:buFontTx/>
      <a:buNone/>
      <a:tabLst/>
      <a:defRPr kumimoji="0" sz="5200" b="1" i="1" u="sng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91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i="0" u="none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b="0" i="0" u="none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b="0" i="0" u="none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b="0" i="0" u="none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b="0" i="0" u="none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b="0" i="0" u="none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i="0" u="none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i="0" u="none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i="0" u="none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i="0" u="none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i="0" u="none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i="0" u="none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b="0" i="0" u="none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b="0" i="0" u="none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b="0" i="0" u="none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b="0" i="0" u="none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b="0" i="0" u="none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i="0" u="none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i="0" u="none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b="0" i="0" u="none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b="0" i="0" u="none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b="0" i="0" u="none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b="0" i="0" u="none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b="0" i="0" u="none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 b="0" i="0" u="none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604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700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796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892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988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7084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3180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9276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537200" marR="0" indent="-660400" algn="l" defTabSz="2438338" rtl="0" latinLnBrk="0">
        <a:lnSpc>
          <a:spcPct val="90000"/>
        </a:lnSpc>
        <a:spcBef>
          <a:spcPts val="4000"/>
        </a:spcBef>
        <a:spcAft>
          <a:spcPts val="0"/>
        </a:spcAft>
        <a:buClrTx/>
        <a:buSzPct val="123000"/>
        <a:buFontTx/>
        <a:buChar char="•"/>
        <a:tabLst/>
        <a:defRPr sz="5200" b="1" i="1" u="sng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SOS Cards Final v4.jpeg" descr="SOS Cards Final v4.jpeg" title="Logo Stop Over Salti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320924" y="5864533"/>
            <a:ext cx="8931475" cy="50239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EmailSaltSympBest2.jpeg" descr="SaltSympBest2.jpeg" title="Logo for Salt Symposium 202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90698" y="0"/>
            <a:ext cx="10602605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oad Salts…"/>
          <p:cNvSpPr txBox="1"/>
          <p:nvPr/>
        </p:nvSpPr>
        <p:spPr>
          <a:xfrm>
            <a:off x="1244942" y="2641324"/>
            <a:ext cx="4545077" cy="3917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508000" indent="-508000">
              <a:buSzPct val="123000"/>
              <a:buChar char="•"/>
              <a:defRPr sz="4000" u="none"/>
            </a:pPr>
            <a:r>
              <a:t>Road Salts</a:t>
            </a:r>
          </a:p>
          <a:p>
            <a:pPr marL="508000" indent="-508000">
              <a:buSzPct val="123000"/>
              <a:buChar char="•"/>
              <a:defRPr sz="4000" u="none"/>
            </a:pPr>
            <a:r>
              <a:t>Water Softeners</a:t>
            </a:r>
          </a:p>
          <a:p>
            <a:pPr marL="508000" indent="-508000">
              <a:buSzPct val="123000"/>
              <a:buChar char="•"/>
              <a:defRPr sz="4000" u="none"/>
            </a:pPr>
            <a:r>
              <a:t>Fertilizer</a:t>
            </a:r>
          </a:p>
          <a:p>
            <a:pPr marL="508000" indent="-508000">
              <a:buSzPct val="123000"/>
              <a:buChar char="•"/>
              <a:defRPr sz="4000" u="none"/>
            </a:pPr>
            <a:r>
              <a:t>Dust Control</a:t>
            </a:r>
          </a:p>
        </p:txBody>
      </p:sp>
      <p:sp>
        <p:nvSpPr>
          <p:cNvPr id="154" name="Expanded Scope"/>
          <p:cNvSpPr txBox="1"/>
          <p:nvPr/>
        </p:nvSpPr>
        <p:spPr>
          <a:xfrm>
            <a:off x="478891" y="1346319"/>
            <a:ext cx="5434483" cy="895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0"/>
            </a:lvl1pPr>
          </a:lstStyle>
          <a:p>
            <a:r>
              <a:t>Expanded Scope</a:t>
            </a:r>
          </a:p>
        </p:txBody>
      </p:sp>
      <p:sp>
        <p:nvSpPr>
          <p:cNvPr id="155" name="Presented by…"/>
          <p:cNvSpPr txBox="1"/>
          <p:nvPr/>
        </p:nvSpPr>
        <p:spPr>
          <a:xfrm>
            <a:off x="18593981" y="3480310"/>
            <a:ext cx="4679240" cy="30954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600" u="none"/>
            </a:pPr>
            <a:r>
              <a:t>Presented by</a:t>
            </a:r>
          </a:p>
          <a:p>
            <a:pPr>
              <a:defRPr sz="4600" u="none"/>
            </a:pPr>
            <a:r>
              <a:t>Sue Nissen</a:t>
            </a:r>
          </a:p>
          <a:p>
            <a:pPr>
              <a:defRPr sz="4600" u="none"/>
            </a:pPr>
            <a:r>
              <a:t>StopOverSalting</a:t>
            </a:r>
          </a:p>
        </p:txBody>
      </p:sp>
      <p:sp>
        <p:nvSpPr>
          <p:cNvPr id="156" name="Minnesota…"/>
          <p:cNvSpPr txBox="1"/>
          <p:nvPr/>
        </p:nvSpPr>
        <p:spPr>
          <a:xfrm>
            <a:off x="1232842" y="8873887"/>
            <a:ext cx="4883405" cy="3917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 u="none"/>
            </a:pPr>
            <a:r>
              <a:t>Minnesota</a:t>
            </a:r>
          </a:p>
          <a:p>
            <a:pPr>
              <a:defRPr sz="4000" u="none"/>
            </a:pPr>
            <a:r>
              <a:t>Statewide Chloride </a:t>
            </a:r>
          </a:p>
          <a:p>
            <a:pPr>
              <a:defRPr sz="4000" u="none"/>
            </a:pPr>
            <a:r>
              <a:t>Management </a:t>
            </a:r>
          </a:p>
          <a:p>
            <a:pPr>
              <a:defRPr sz="4000" u="none"/>
            </a:pPr>
            <a:r>
              <a:t>Plan</a:t>
            </a:r>
          </a:p>
        </p:txBody>
      </p:sp>
      <p:sp>
        <p:nvSpPr>
          <p:cNvPr id="157" name="Introducing"/>
          <p:cNvSpPr txBox="1"/>
          <p:nvPr/>
        </p:nvSpPr>
        <p:spPr>
          <a:xfrm>
            <a:off x="604391" y="7606851"/>
            <a:ext cx="3721406" cy="895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0"/>
            </a:lvl1pPr>
          </a:lstStyle>
          <a:p>
            <a:r>
              <a:t>Introducing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00" dirty="0" smtClean="0"/>
              <a:t>Salt Symposium 2020</a:t>
            </a:r>
            <a:endParaRPr lang="en-US" sz="9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Keynote Speaker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Keynote Speakers</a:t>
            </a:r>
          </a:p>
        </p:txBody>
      </p:sp>
      <p:sp>
        <p:nvSpPr>
          <p:cNvPr id="160" name="Minnesota's Chloride Sources…"/>
          <p:cNvSpPr txBox="1">
            <a:spLocks noGrp="1"/>
          </p:cNvSpPr>
          <p:nvPr>
            <p:ph type="body" idx="1"/>
          </p:nvPr>
        </p:nvSpPr>
        <p:spPr>
          <a:xfrm>
            <a:off x="3321681" y="3284493"/>
            <a:ext cx="20800150" cy="8103017"/>
          </a:xfrm>
          <a:prstGeom prst="rect">
            <a:avLst/>
          </a:prstGeom>
        </p:spPr>
        <p:txBody>
          <a:bodyPr/>
          <a:lstStyle/>
          <a:p>
            <a:pPr defTabSz="457200">
              <a:spcBef>
                <a:spcPts val="0"/>
              </a:spcBef>
              <a:defRPr sz="5200" i="1" spc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defTabSz="457200">
              <a:spcBef>
                <a:spcPts val="0"/>
              </a:spcBef>
              <a:defRPr sz="5200" i="1" spc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i="0"/>
              <a:t>Minnesota's Chloride Sources</a:t>
            </a:r>
            <a:r>
              <a:rPr i="0"/>
              <a:t> </a:t>
            </a:r>
          </a:p>
          <a:p>
            <a:pPr defTabSz="457200">
              <a:spcBef>
                <a:spcPts val="0"/>
              </a:spcBef>
              <a:defRPr sz="5200" i="1" spc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rPr i="0"/>
              <a:t>                           </a:t>
            </a:r>
            <a:r>
              <a:t>Alycia Overbo, </a:t>
            </a:r>
          </a:p>
          <a:p>
            <a:pPr defTabSz="457200">
              <a:spcBef>
                <a:spcPts val="0"/>
              </a:spcBef>
              <a:defRPr sz="5200" i="1" spc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                Minnesota Department of Health</a:t>
            </a:r>
            <a:endParaRPr i="0"/>
          </a:p>
          <a:p>
            <a:pPr defTabSz="457200">
              <a:spcBef>
                <a:spcPts val="0"/>
              </a:spcBef>
              <a:defRPr sz="5200" spc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endParaRPr i="0"/>
          </a:p>
          <a:p>
            <a:pPr defTabSz="457200">
              <a:spcBef>
                <a:spcPts val="0"/>
              </a:spcBef>
              <a:defRPr sz="5200" b="1" spc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t>Rolling out the </a:t>
            </a:r>
            <a:r>
              <a:rPr sz="5300"/>
              <a:t>Minnesota Chloride Management Plan</a:t>
            </a:r>
            <a:r>
              <a:rPr sz="5900" b="0"/>
              <a:t> </a:t>
            </a:r>
          </a:p>
          <a:p>
            <a:pPr defTabSz="457200">
              <a:spcBef>
                <a:spcPts val="0"/>
              </a:spcBef>
              <a:defRPr sz="5200" b="1" spc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rPr b="0"/>
              <a:t>                           </a:t>
            </a:r>
            <a:r>
              <a:rPr b="0" i="1"/>
              <a:t>Brooke Asleson, </a:t>
            </a:r>
          </a:p>
          <a:p>
            <a:pPr defTabSz="457200">
              <a:spcBef>
                <a:spcPts val="0"/>
              </a:spcBef>
              <a:defRPr sz="5200" b="1" spc="0">
                <a:solidFill>
                  <a:srgbClr val="202020"/>
                </a:solidFill>
                <a:uFill>
                  <a:solidFill>
                    <a:srgbClr val="20202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r>
              <a:rPr b="0" i="1"/>
              <a:t>                           Minnesota Pollution Control Agency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ew Directions in Chlorid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New Directions in </a:t>
            </a:r>
            <a:r>
              <a:rPr dirty="0" smtClean="0"/>
              <a:t>Chloride</a:t>
            </a:r>
            <a:r>
              <a:rPr lang="en-US" dirty="0" smtClean="0"/>
              <a:t> </a:t>
            </a:r>
            <a:r>
              <a:rPr lang="en-US" sz="1000" dirty="0" smtClean="0"/>
              <a:t>(a.m. session)</a:t>
            </a:r>
            <a:endParaRPr sz="1000" dirty="0"/>
          </a:p>
        </p:txBody>
      </p:sp>
      <p:sp>
        <p:nvSpPr>
          <p:cNvPr id="163" name="Day 1, August 4 - Morning"/>
          <p:cNvSpPr txBox="1">
            <a:spLocks noGrp="1"/>
          </p:cNvSpPr>
          <p:nvPr>
            <p:ph type="body" idx="13"/>
          </p:nvPr>
        </p:nvSpPr>
        <p:spPr>
          <a:xfrm>
            <a:off x="1206500" y="2355185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r>
              <a:t>Day 1, August 4 - Morning</a:t>
            </a:r>
          </a:p>
        </p:txBody>
      </p:sp>
      <p:sp>
        <p:nvSpPr>
          <p:cNvPr id="164" name="Chloride and Wastewater Treatment Plants…"/>
          <p:cNvSpPr txBox="1">
            <a:spLocks noGrp="1"/>
          </p:cNvSpPr>
          <p:nvPr>
            <p:ph type="body" idx="1"/>
          </p:nvPr>
        </p:nvSpPr>
        <p:spPr>
          <a:xfrm>
            <a:off x="3239892" y="4035125"/>
            <a:ext cx="20945996" cy="9186273"/>
          </a:xfrm>
          <a:prstGeom prst="rect">
            <a:avLst/>
          </a:prstGeom>
        </p:spPr>
        <p:txBody>
          <a:bodyPr/>
          <a:lstStyle/>
          <a:p>
            <a:pPr defTabSz="182880">
              <a:spcBef>
                <a:spcPts val="0"/>
              </a:spcBef>
              <a:defRPr sz="432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Chloride and Wastewater Treatment Plants </a:t>
            </a:r>
          </a:p>
          <a:p>
            <a:pPr defTabSz="182880">
              <a:spcBef>
                <a:spcPts val="0"/>
              </a:spcBef>
              <a:defRPr sz="432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     </a:t>
            </a:r>
            <a:r>
              <a:rPr i="1"/>
              <a:t>Scott Kyser &amp; Elise Doucette, Minnesota Pollution Control Agency</a:t>
            </a:r>
          </a:p>
          <a:p>
            <a:pPr defTabSz="182880">
              <a:spcBef>
                <a:spcPts val="0"/>
              </a:spcBef>
              <a:defRPr sz="432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1"/>
          </a:p>
          <a:p>
            <a:pPr defTabSz="182880">
              <a:spcBef>
                <a:spcPts val="0"/>
              </a:spcBef>
              <a:defRPr sz="432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Incentivizing Home Water Softener Improvements </a:t>
            </a:r>
          </a:p>
          <a:p>
            <a:pPr defTabSz="182880">
              <a:spcBef>
                <a:spcPts val="0"/>
              </a:spcBef>
              <a:defRPr sz="432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     </a:t>
            </a:r>
            <a:r>
              <a:rPr i="1"/>
              <a:t>Emily Jones, Madison Metro Sewerage District</a:t>
            </a:r>
          </a:p>
          <a:p>
            <a:pPr defTabSz="182880">
              <a:spcBef>
                <a:spcPts val="0"/>
              </a:spcBef>
              <a:defRPr sz="432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1"/>
          </a:p>
          <a:p>
            <a:pPr defTabSz="182880">
              <a:spcBef>
                <a:spcPts val="0"/>
              </a:spcBef>
              <a:defRPr sz="432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Process and PR Challenges with Lime/Soda Ash Softening </a:t>
            </a:r>
          </a:p>
          <a:p>
            <a:pPr defTabSz="182880">
              <a:spcBef>
                <a:spcPts val="0"/>
              </a:spcBef>
              <a:defRPr sz="432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    </a:t>
            </a:r>
            <a:r>
              <a:rPr i="1"/>
              <a:t>John Graupman, Bolton and Menck</a:t>
            </a:r>
          </a:p>
          <a:p>
            <a:pPr defTabSz="182880">
              <a:spcBef>
                <a:spcPts val="0"/>
              </a:spcBef>
              <a:defRPr sz="432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1"/>
          </a:p>
          <a:p>
            <a:pPr defTabSz="182880">
              <a:spcBef>
                <a:spcPts val="0"/>
              </a:spcBef>
              <a:defRPr sz="432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The Water Softening Industry and Chloride Reduction   </a:t>
            </a:r>
          </a:p>
          <a:p>
            <a:pPr defTabSz="182880">
              <a:spcBef>
                <a:spcPts val="0"/>
              </a:spcBef>
              <a:defRPr sz="432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    </a:t>
            </a:r>
            <a:r>
              <a:rPr i="1"/>
              <a:t>Scott Schiesser, Minnesota Water Quality Association</a:t>
            </a:r>
          </a:p>
          <a:p>
            <a:pPr defTabSz="182880">
              <a:spcBef>
                <a:spcPts val="0"/>
              </a:spcBef>
              <a:defRPr sz="4320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1"/>
          </a:p>
          <a:p>
            <a:pPr defTabSz="182880">
              <a:spcBef>
                <a:spcPts val="0"/>
              </a:spcBef>
              <a:defRPr sz="4320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</a:t>
            </a:r>
          </a:p>
          <a:p>
            <a:pPr defTabSz="182880">
              <a:spcBef>
                <a:spcPts val="0"/>
              </a:spcBef>
              <a:defRPr sz="432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0" i="1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New Directions in Chlorid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New Directions in </a:t>
            </a:r>
            <a:r>
              <a:rPr dirty="0" smtClean="0"/>
              <a:t>Chloride</a:t>
            </a:r>
            <a:r>
              <a:rPr lang="en-US" dirty="0" smtClean="0"/>
              <a:t> </a:t>
            </a:r>
            <a:r>
              <a:rPr lang="en-US" sz="2400" dirty="0" smtClean="0"/>
              <a:t>(p.m. session)</a:t>
            </a:r>
            <a:endParaRPr sz="2400" dirty="0"/>
          </a:p>
        </p:txBody>
      </p:sp>
      <p:sp>
        <p:nvSpPr>
          <p:cNvPr id="167" name="Day 1, August 4 - Afternoon"/>
          <p:cNvSpPr txBox="1">
            <a:spLocks noGrp="1"/>
          </p:cNvSpPr>
          <p:nvPr>
            <p:ph type="body" idx="13"/>
          </p:nvPr>
        </p:nvSpPr>
        <p:spPr>
          <a:xfrm>
            <a:off x="1206500" y="2355185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r>
              <a:t>Day 1, August 4 - Afternoon</a:t>
            </a:r>
          </a:p>
        </p:txBody>
      </p:sp>
      <p:sp>
        <p:nvSpPr>
          <p:cNvPr id="168" name="Chloride Moving from Fertilizer through Soil…"/>
          <p:cNvSpPr txBox="1">
            <a:spLocks noGrp="1"/>
          </p:cNvSpPr>
          <p:nvPr>
            <p:ph type="body" idx="1"/>
          </p:nvPr>
        </p:nvSpPr>
        <p:spPr>
          <a:xfrm>
            <a:off x="3309704" y="3410476"/>
            <a:ext cx="20750855" cy="9922279"/>
          </a:xfrm>
          <a:prstGeom prst="rect">
            <a:avLst/>
          </a:prstGeom>
        </p:spPr>
        <p:txBody>
          <a:bodyPr/>
          <a:lstStyle/>
          <a:p>
            <a:pPr defTabSz="457200">
              <a:spcBef>
                <a:spcPts val="0"/>
              </a:spcBef>
              <a:defRPr sz="480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defTabSz="457200">
              <a:spcBef>
                <a:spcPts val="0"/>
              </a:spcBef>
              <a:defRPr sz="480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Chloride Moving from Fertilizer through Soil     </a:t>
            </a:r>
          </a:p>
          <a:p>
            <a:pPr defTabSz="457200">
              <a:spcBef>
                <a:spcPts val="0"/>
              </a:spcBef>
              <a:defRPr sz="480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</a:t>
            </a:r>
            <a:r>
              <a:rPr i="1"/>
              <a:t>Aicam Laacouri, Minnesota Department of Agriculture</a:t>
            </a:r>
          </a:p>
          <a:p>
            <a:pPr defTabSz="457200">
              <a:spcBef>
                <a:spcPts val="0"/>
              </a:spcBef>
              <a:defRPr sz="480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1"/>
          </a:p>
          <a:p>
            <a:pPr defTabSz="457200">
              <a:spcBef>
                <a:spcPts val="0"/>
              </a:spcBef>
              <a:defRPr sz="480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Is potash application having a negative impact on Minnesota crops?</a:t>
            </a:r>
          </a:p>
          <a:p>
            <a:pPr defTabSz="457200">
              <a:spcBef>
                <a:spcPts val="0"/>
              </a:spcBef>
              <a:defRPr sz="480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</a:t>
            </a:r>
            <a:r>
              <a:rPr i="1"/>
              <a:t>Daniel Kaiser, University of Minnesota</a:t>
            </a:r>
          </a:p>
          <a:p>
            <a:pPr defTabSz="457200">
              <a:spcBef>
                <a:spcPts val="0"/>
              </a:spcBef>
              <a:defRPr sz="480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1"/>
          </a:p>
          <a:p>
            <a:pPr defTabSz="457200">
              <a:spcBef>
                <a:spcPts val="0"/>
              </a:spcBef>
              <a:defRPr sz="480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/>
              <a:t>Simple Steps to Reduce Lawn Fertilizer Use</a:t>
            </a:r>
            <a:r>
              <a:t>    </a:t>
            </a:r>
          </a:p>
          <a:p>
            <a:pPr defTabSz="457200">
              <a:spcBef>
                <a:spcPts val="0"/>
              </a:spcBef>
              <a:defRPr sz="480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</a:t>
            </a:r>
            <a:r>
              <a:rPr i="1"/>
              <a:t>Carolyn Dindorf, Fortin Consulting</a:t>
            </a:r>
          </a:p>
          <a:p>
            <a:pPr defTabSz="457200">
              <a:spcBef>
                <a:spcPts val="0"/>
              </a:spcBef>
              <a:defRPr sz="480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</a:t>
            </a:r>
          </a:p>
          <a:p>
            <a:pPr defTabSz="457200">
              <a:spcBef>
                <a:spcPts val="0"/>
              </a:spcBef>
              <a:defRPr sz="480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Enhanced Dust Palliatives - Achieve More with Less  </a:t>
            </a:r>
          </a:p>
          <a:p>
            <a:pPr defTabSz="457200">
              <a:spcBef>
                <a:spcPts val="0"/>
              </a:spcBef>
              <a:defRPr sz="4800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</a:t>
            </a:r>
            <a:r>
              <a:rPr i="1"/>
              <a:t>Steve Clark, Envirotech Services</a:t>
            </a:r>
          </a:p>
          <a:p>
            <a:pPr defTabSz="457200">
              <a:spcBef>
                <a:spcPts val="0"/>
              </a:spcBef>
              <a:defRPr sz="280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0" i="1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now &amp; Ice Manage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Snow &amp; Ice Management</a:t>
            </a:r>
          </a:p>
        </p:txBody>
      </p:sp>
      <p:sp>
        <p:nvSpPr>
          <p:cNvPr id="171" name="Day 2, August 5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r>
              <a:t>Day 2, August 5</a:t>
            </a:r>
          </a:p>
        </p:txBody>
      </p:sp>
      <p:sp>
        <p:nvSpPr>
          <p:cNvPr id="172" name="Bringing Smart Salting to a Different Audience: Property Management…"/>
          <p:cNvSpPr txBox="1">
            <a:spLocks noGrp="1"/>
          </p:cNvSpPr>
          <p:nvPr>
            <p:ph type="body" idx="1"/>
          </p:nvPr>
        </p:nvSpPr>
        <p:spPr>
          <a:xfrm>
            <a:off x="2933858" y="3719595"/>
            <a:ext cx="19094933" cy="10654066"/>
          </a:xfrm>
          <a:prstGeom prst="rect">
            <a:avLst/>
          </a:prstGeom>
        </p:spPr>
        <p:txBody>
          <a:bodyPr/>
          <a:lstStyle/>
          <a:p>
            <a:pPr defTabSz="265175">
              <a:spcBef>
                <a:spcPts val="0"/>
              </a:spcBef>
              <a:defRPr sz="3712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i="0"/>
              <a:t>Bringing Smart Salting to a Different Audience: Property Management</a:t>
            </a:r>
            <a:r>
              <a:rPr i="0"/>
              <a:t> </a:t>
            </a:r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i="0"/>
              <a:t>                        </a:t>
            </a:r>
            <a:r>
              <a:t>Claire Bleser, PhD, Riley Purgatory Bluff Creek Watershed District</a:t>
            </a:r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0"/>
          </a:p>
          <a:p>
            <a:pPr defTabSz="265175">
              <a:spcBef>
                <a:spcPts val="0"/>
              </a:spcBef>
              <a:defRPr sz="3712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i="0"/>
              <a:t>Getting the Most out of your Spreader Controls and Truck Telemetry</a:t>
            </a:r>
            <a:r>
              <a:rPr i="0"/>
              <a:t> </a:t>
            </a:r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i="0"/>
              <a:t>                        </a:t>
            </a:r>
            <a:r>
              <a:t>Andy Kietzmann, Force America, Inc. &amp; Andy Kraemer, Hennepin Co. Highway</a:t>
            </a:r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0"/>
          </a:p>
          <a:p>
            <a:pPr defTabSz="265175">
              <a:spcBef>
                <a:spcPts val="0"/>
              </a:spcBef>
              <a:defRPr sz="3712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How Deicing Chemicals are Changing Landscapes; What Tactics Lessen Damage</a:t>
            </a:r>
            <a:r>
              <a:rPr b="0"/>
              <a:t> </a:t>
            </a:r>
          </a:p>
          <a:p>
            <a:pPr defTabSz="265175">
              <a:spcBef>
                <a:spcPts val="0"/>
              </a:spcBef>
              <a:defRPr sz="3596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0"/>
              <a:t>                        </a:t>
            </a:r>
            <a:r>
              <a:rPr b="0" i="1"/>
              <a:t>Gary Johnson, University of Minnesota</a:t>
            </a:r>
          </a:p>
          <a:p>
            <a:pPr defTabSz="265175">
              <a:spcBef>
                <a:spcPts val="0"/>
              </a:spcBef>
              <a:defRPr sz="3596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b="0"/>
          </a:p>
          <a:p>
            <a:pPr defTabSz="265175">
              <a:spcBef>
                <a:spcPts val="0"/>
              </a:spcBef>
              <a:defRPr sz="3712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b="1" i="0"/>
              <a:t>New Liquid Spread Pattern</a:t>
            </a:r>
            <a:r>
              <a:rPr i="0"/>
              <a:t> </a:t>
            </a:r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             Jeff Vanderzwaag &amp; Robert Ellis, Iowa Department of Transportation</a:t>
            </a:r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i="0"/>
          </a:p>
          <a:p>
            <a:pPr defTabSz="265175">
              <a:spcBef>
                <a:spcPts val="0"/>
              </a:spcBef>
              <a:defRPr sz="3712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Perspectives on Lowering Salt Use by Ramping Up Liquids</a:t>
            </a:r>
            <a:endParaRPr b="0"/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                         Jordan Smith, Smith Lawn and Landscaping</a:t>
            </a:r>
            <a:endParaRPr i="0"/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i="0"/>
              <a:t>                         </a:t>
            </a:r>
            <a:r>
              <a:t>Craig Eldred, City of Waconia</a:t>
            </a:r>
            <a:endParaRPr i="0"/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i="0"/>
              <a:t>                         </a:t>
            </a:r>
            <a:r>
              <a:t>Kris Holzknecht, Anoka County Highway Department</a:t>
            </a:r>
            <a:endParaRPr i="0"/>
          </a:p>
          <a:p>
            <a:pPr defTabSz="265175">
              <a:spcBef>
                <a:spcPts val="0"/>
              </a:spcBef>
              <a:defRPr sz="3596" i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i="0"/>
              <a:t>                         </a:t>
            </a:r>
            <a:r>
              <a:t>Christopher Cheney, Minnesota Department of Transportation</a:t>
            </a:r>
          </a:p>
          <a:p>
            <a:pPr defTabSz="265175">
              <a:spcBef>
                <a:spcPts val="0"/>
              </a:spcBef>
              <a:defRPr sz="1740" b="1" spc="0">
                <a:solidFill>
                  <a:srgbClr val="20202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EmailSaltSympBest2.jpeg" descr="SaltSympBest2.jpeg" title="Image of logo for Salt symposium 202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80288" y="-1"/>
            <a:ext cx="10602606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1 teaspoon salt…"/>
          <p:cNvSpPr txBox="1"/>
          <p:nvPr/>
        </p:nvSpPr>
        <p:spPr>
          <a:xfrm>
            <a:off x="2510859" y="6233474"/>
            <a:ext cx="4721048" cy="4338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>
              <a:defRPr sz="4800" u="none"/>
            </a:pPr>
            <a:r>
              <a:t>1 teaspoon salt </a:t>
            </a:r>
          </a:p>
          <a:p>
            <a:pPr algn="ctr">
              <a:defRPr sz="4800" u="none"/>
            </a:pPr>
            <a:r>
              <a:t>permanently </a:t>
            </a:r>
          </a:p>
          <a:p>
            <a:pPr algn="ctr">
              <a:defRPr sz="4800" u="none"/>
            </a:pPr>
            <a:r>
              <a:t>pollutes </a:t>
            </a:r>
          </a:p>
          <a:p>
            <a:pPr algn="ctr">
              <a:defRPr sz="4800" u="none"/>
            </a:pPr>
            <a:r>
              <a:t>5 gallons water</a:t>
            </a:r>
          </a:p>
        </p:txBody>
      </p:sp>
      <p:pic>
        <p:nvPicPr>
          <p:cNvPr id="177" name="images.jpeg" descr="image of teaspoon" title="Image of teaspoo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81240" y="2918208"/>
            <a:ext cx="3196632" cy="287292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00" dirty="0" smtClean="0"/>
              <a:t>Salt Symposium 2020 (2)</a:t>
            </a:r>
            <a:endParaRPr lang="en-US" sz="9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000"/>
          </a:spcBef>
          <a:spcAft>
            <a:spcPts val="0"/>
          </a:spcAft>
          <a:buClrTx/>
          <a:buSzTx/>
          <a:buFontTx/>
          <a:buNone/>
          <a:tabLst/>
          <a:defRPr kumimoji="0" sz="5200" b="1" i="1" u="sng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000"/>
          </a:spcBef>
          <a:spcAft>
            <a:spcPts val="0"/>
          </a:spcAft>
          <a:buClrTx/>
          <a:buSzTx/>
          <a:buFontTx/>
          <a:buNone/>
          <a:tabLst/>
          <a:defRPr kumimoji="0" sz="5200" b="1" i="1" u="sng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342</Words>
  <Application>Microsoft Office PowerPoint</Application>
  <PresentationFormat>Custom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Helvetica</vt:lpstr>
      <vt:lpstr>Helvetica Neue</vt:lpstr>
      <vt:lpstr>Helvetica Neue Medium</vt:lpstr>
      <vt:lpstr>21_BasicWhite</vt:lpstr>
      <vt:lpstr>Salt Symposium 2020</vt:lpstr>
      <vt:lpstr>Keynote Speakers</vt:lpstr>
      <vt:lpstr>New Directions in Chloride (a.m. session)</vt:lpstr>
      <vt:lpstr>New Directions in Chloride (p.m. session)</vt:lpstr>
      <vt:lpstr>Snow &amp; Ice Management</vt:lpstr>
      <vt:lpstr>Salt Symposium 2020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 Symposium 2020</dc:title>
  <dc:creator>Kasey Gerkovich</dc:creator>
  <cp:lastModifiedBy>Kasey Gerkovich</cp:lastModifiedBy>
  <cp:revision>2</cp:revision>
  <dcterms:modified xsi:type="dcterms:W3CDTF">2020-07-11T14:21:39Z</dcterms:modified>
</cp:coreProperties>
</file>